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331" r:id="rId3"/>
    <p:sldId id="311" r:id="rId4"/>
    <p:sldId id="302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291" r:id="rId25"/>
    <p:sldId id="283" r:id="rId26"/>
    <p:sldId id="285" r:id="rId27"/>
    <p:sldId id="345" r:id="rId28"/>
    <p:sldId id="332" r:id="rId29"/>
    <p:sldId id="344" r:id="rId30"/>
    <p:sldId id="343" r:id="rId31"/>
    <p:sldId id="333" r:id="rId32"/>
    <p:sldId id="334" r:id="rId33"/>
    <p:sldId id="342" r:id="rId34"/>
    <p:sldId id="335" r:id="rId35"/>
    <p:sldId id="341" r:id="rId36"/>
    <p:sldId id="336" r:id="rId37"/>
    <p:sldId id="340" r:id="rId38"/>
    <p:sldId id="338" r:id="rId39"/>
    <p:sldId id="339" r:id="rId40"/>
    <p:sldId id="293" r:id="rId41"/>
    <p:sldId id="288" r:id="rId42"/>
    <p:sldId id="295" r:id="rId43"/>
    <p:sldId id="296" r:id="rId44"/>
    <p:sldId id="297" r:id="rId45"/>
    <p:sldId id="292" r:id="rId4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48"/>
    </p:embeddedFont>
    <p:embeddedFont>
      <p:font typeface="Inter" panose="020B0604020202020204" charset="0"/>
      <p:regular r:id="rId49"/>
      <p:bold r:id="rId50"/>
    </p:embeddedFont>
    <p:embeddedFont>
      <p:font typeface="Lato" panose="020F0502020204030203" pitchFamily="34" charset="0"/>
      <p:regular r:id="rId51"/>
      <p:bold r:id="rId52"/>
      <p:italic r:id="rId53"/>
      <p:boldItalic r:id="rId54"/>
    </p:embeddedFont>
    <p:embeddedFont>
      <p:font typeface="Roboto" panose="02000000000000000000" pitchFamily="2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zwar Tuang Karombang" initials="AK" lastIdx="1" clrIdx="0">
    <p:extLst>
      <p:ext uri="{19B8F6BF-5375-455C-9EA6-DF929625EA0E}">
        <p15:presenceInfo xmlns:p15="http://schemas.microsoft.com/office/powerpoint/2012/main" userId="25f507b0807e95d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68"/>
    <a:srgbClr val="FF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15" autoAdjust="0"/>
    <p:restoredTop sz="94384" autoAdjust="0"/>
  </p:normalViewPr>
  <p:slideViewPr>
    <p:cSldViewPr snapToGrid="0">
      <p:cViewPr varScale="1">
        <p:scale>
          <a:sx n="87" d="100"/>
          <a:sy n="87" d="100"/>
        </p:scale>
        <p:origin x="690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3923e2e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3923e2e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021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896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58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9162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096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6898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758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3308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2717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04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8206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74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9876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2083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5957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3923e2e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3923e2e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333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2913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446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3798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90054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336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68814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70762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2378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2978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5980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6300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259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3090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1939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0776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2667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4118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3923e2e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3923e2e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957036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7920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7683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37527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9087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3923e2e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3923e2e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47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254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65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182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8833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182fd550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182fd550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337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7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9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1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11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1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7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12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12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demoblaze.com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7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rogramiz.com/sql/online-compiler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rowiaeducationid.atlassian.net/browse/CSD-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6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869904" y="2071500"/>
            <a:ext cx="5404200" cy="1000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FINAL PROJECT 1</a:t>
            </a: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955" y="273518"/>
            <a:ext cx="366075" cy="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740675" y="3072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SauceDemo (CSD)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740700" y="4286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Muhammad Azwar Anas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8868733"/>
              </p:ext>
            </p:extLst>
          </p:nvPr>
        </p:nvGraphicFramePr>
        <p:xfrm>
          <a:off x="311150" y="1437685"/>
          <a:ext cx="8521700" cy="17850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705379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93917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DF-05 | HP-009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Missing one image of products 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Distortion icons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CSD-7 As a buyer, I want to be able to open the homepage and see the list of offered products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375623"/>
                          </a:solidFill>
                          <a:effectLst/>
                          <a:latin typeface="Arial" panose="020B0604020202020204" pitchFamily="34" charset="0"/>
                        </a:rPr>
                        <a:t>VISUAL_USER: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Displays the homepage with the inappropriate first product image and distortion position of the icons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create login page with 3 components: Username text field, Password text field, and login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Create homepage showcasing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Display all products with poor UI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open Web application chrome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username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Password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in the homepage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displays all of the image products in the homepage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Displays one product image missing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Distortion position of the icons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350253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: Acceptance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1637889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 – EVIDANCE: 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1. Missing one image of products </a:t>
            </a:r>
            <a:r>
              <a:rPr lang="id-ID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2. Distortion icons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9DC894-B1C0-B68D-E2B9-7D51D6A3C2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843" b="26468"/>
          <a:stretch/>
        </p:blipFill>
        <p:spPr>
          <a:xfrm>
            <a:off x="440675" y="1432333"/>
            <a:ext cx="7238082" cy="339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0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046444"/>
              </p:ext>
            </p:extLst>
          </p:nvPr>
        </p:nvGraphicFramePr>
        <p:xfrm>
          <a:off x="397774" y="1375864"/>
          <a:ext cx="8521700" cy="28822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670167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683046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079653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519030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DF-06 | SC-012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Only 3 products can be adding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Disabled remove button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CSD-9 As a buyer I want to be able to add a product to my shopping cart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203764"/>
                          </a:solidFill>
                          <a:effectLst/>
                          <a:latin typeface="Arial" panose="020B0604020202020204" pitchFamily="34" charset="0"/>
                        </a:rPr>
                        <a:t>PROBLEM_USER &amp; 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b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Click Button "Add to Cart" only three product items can be added to the shopping cart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Cannot clicking the "Remove" button in the homepage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Major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have a valid username and password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in the homepage with all offered products 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Selected many items products 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have access to click the "Add to cart" of the all product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Users simulate mobile network type with the signal 3G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Users access Web application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type the link https://www.saucedemo.com/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username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Enter the valid Password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Click The button Login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Users click "Add to cart" 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Users click icon Cart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Users displayed shopping cart page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loaded within 2509ms for a page listing: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Display a new page shows all the products added to the shopping cart successfully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Remove the products by clicking Remove button in the homepage successfully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203764"/>
                          </a:solidFill>
                          <a:effectLst/>
                          <a:latin typeface="Arial" panose="020B0604020202020204" pitchFamily="34" charset="0"/>
                        </a:rPr>
                        <a:t>PROBLEM_USER &amp; 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b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Only three product items can be added to the shopping cart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Cannot clicking the remove button in the homepage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SHOPPING CART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System Test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991507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SHOPPING CART – EVIDANCE: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Only 3 products can be adding</a:t>
            </a: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id-ID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&amp;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Disabled remove button</a:t>
            </a: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</a:t>
            </a:r>
            <a:endParaRPr lang="en-US" sz="11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4597E1-704D-AC56-0BA8-E45536352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217" y="1427335"/>
            <a:ext cx="4288106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CA36C4-EB5F-F16E-7CDE-76AC6DE1A5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83" b="8481"/>
          <a:stretch/>
        </p:blipFill>
        <p:spPr>
          <a:xfrm>
            <a:off x="4172876" y="2646535"/>
            <a:ext cx="4746598" cy="20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09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922753"/>
              </p:ext>
            </p:extLst>
          </p:nvPr>
        </p:nvGraphicFramePr>
        <p:xfrm>
          <a:off x="347867" y="1780032"/>
          <a:ext cx="8521700" cy="27451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492908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715913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288641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54434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DF-07 | SC-014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Quantity field and Price field didn't have the result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CSD-10 As a buyer I want to be able to manage the products on my shopping cart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STANDARD_USER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>
                          <a:solidFill>
                            <a:srgbClr val="203764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PERFORMANCE_GLITCH_USER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AND </a:t>
                      </a:r>
                      <a:r>
                        <a:rPr 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br>
                        <a:rPr 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Into the Shopping Cart page the users cannot interact with the quantity field and Didn't display the result calculated of price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login as a Buyer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have a valid username and password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adding items in shopping cart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can be able go to a new page with click icon shopping cart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has items in shopping cart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have access in the Quantity field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Users access Web application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valid username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Password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Buyer Click "Add to Cart" all item to adding in shopping cart 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Buyer click shopping cart icon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Buyer locates the Quantity field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Successfylly User can increase or decrease the quantity of each product in the quantity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Successfylly that the quantity fields is automatically update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STANDARD_USER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 dirty="0">
                          <a:solidFill>
                            <a:srgbClr val="203764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PERFORMANCE_GLITCH_USER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, AND 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b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can't be able interact with the Quantity field and didn't display the result calculated of price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SHOPPING CART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409739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SHOPPING CART – EVIDANCE: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Quantity field and Price field didn't have the result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4E8EC6-109C-5401-2449-F31F0A2655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550" r="28193" b="6437"/>
          <a:stretch/>
        </p:blipFill>
        <p:spPr>
          <a:xfrm>
            <a:off x="0" y="1156341"/>
            <a:ext cx="6566053" cy="400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725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803705"/>
              </p:ext>
            </p:extLst>
          </p:nvPr>
        </p:nvGraphicFramePr>
        <p:xfrm>
          <a:off x="347867" y="1456113"/>
          <a:ext cx="8521700" cy="30289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668662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514120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991519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62708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62708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388126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366091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267928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DF-08 | CF-016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process successfully when Cart is Empty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CSD-11 As a buyer, I want to be able to perform checkout</a:t>
                      </a:r>
                      <a:endParaRPr lang="en-US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 err="1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standard_user</a:t>
                      </a:r>
                      <a:r>
                        <a:rPr lang="en-US" sz="900" b="1" i="0" u="none" strike="noStrike" dirty="0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 dirty="0" err="1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en-US" sz="900" b="1" i="0" u="none" strike="noStrike" dirty="0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1" i="0" u="none" strike="noStrike" dirty="0" err="1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performance_glitch_user</a:t>
                      </a:r>
                      <a:r>
                        <a:rPr lang="en-US" sz="900" b="1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 dirty="0" err="1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r>
                        <a:rPr lang="en-US" sz="900" b="1" i="0" u="none" strike="noStrike" dirty="0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r>
                        <a:rPr lang="en-US" sz="900" b="1" i="0" u="none" strike="noStrike" dirty="0" err="1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</a:rPr>
                        <a:t>visual_user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b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 be able go to the "Checkout: Your Information" page when cart is empty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Critical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login as a buyer with valid username and password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homepage with all the offered products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can be able go to a new page with click icon shopping cart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has notification "please selected items of the products"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has checkout button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innactivated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in the shopping cart page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'1. User access Web application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valid username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Password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click shopping cart icon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has a messange "Shopping Cart is Empty"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Click Checkout Button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Filled in all of the text input</a:t>
                      </a:r>
                    </a:p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 Click Finish Button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Successfully add a Checkout button disactivated in the shopping cart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Successfully users cannot access the next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SUCCESSFULLY DISPLAY MESSANGE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"Cart is Empty"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SUCCESFULLY</a:t>
                      </a: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Add a Checkout button to the shopping cart page </a:t>
                      </a:r>
                    </a:p>
                    <a:p>
                      <a:pPr algn="l" fontAlgn="ctr"/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Clicking the Checkout button will direct the user to Checkout: Your Information page that has the following fields:</a:t>
                      </a: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a. First name</a:t>
                      </a: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b. Last name</a:t>
                      </a: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c. Zip/Postal Code</a:t>
                      </a: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d. Continue button</a:t>
                      </a:r>
                    </a:p>
                    <a:p>
                      <a:pPr algn="l" fontAlgn="ctr"/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Successfully processed checkout feature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CHECKOUT FEATURE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Performance Test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061472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CHECKOUT FEATURE – EVIDANCE: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process successfully when Cart is Empty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FF9F0-985A-E547-CBB3-80DAD4524A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786" r="12608"/>
          <a:stretch/>
        </p:blipFill>
        <p:spPr>
          <a:xfrm>
            <a:off x="347867" y="1156341"/>
            <a:ext cx="2760051" cy="11342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6A5646-DA7E-D119-24AB-3BE766C678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867" y="2526736"/>
            <a:ext cx="5888674" cy="2500330"/>
          </a:xfrm>
          <a:prstGeom prst="rect">
            <a:avLst/>
          </a:prstGeom>
        </p:spPr>
      </p:pic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30B24210-CD5F-735E-FB33-D1AEA04874D0}"/>
              </a:ext>
            </a:extLst>
          </p:cNvPr>
          <p:cNvSpPr txBox="1"/>
          <p:nvPr/>
        </p:nvSpPr>
        <p:spPr>
          <a:xfrm>
            <a:off x="4232254" y="1702718"/>
            <a:ext cx="4563879" cy="35391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Hanya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membutuhkan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waktu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&gt; 20s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untuk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memproses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fitur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tersebut</a:t>
            </a:r>
            <a:endParaRPr lang="en-US" sz="1100" b="0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E6FC51-C30A-7BEB-EC4C-73F421C1D942}"/>
              </a:ext>
            </a:extLst>
          </p:cNvPr>
          <p:cNvCxnSpPr>
            <a:cxnSpLocks/>
          </p:cNvCxnSpPr>
          <p:nvPr/>
        </p:nvCxnSpPr>
        <p:spPr>
          <a:xfrm flipH="1">
            <a:off x="4461831" y="2056631"/>
            <a:ext cx="1439097" cy="20526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54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315647"/>
              </p:ext>
            </p:extLst>
          </p:nvPr>
        </p:nvGraphicFramePr>
        <p:xfrm>
          <a:off x="347867" y="1176206"/>
          <a:ext cx="8521700" cy="3851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700746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593558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235242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22350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DF-09 | CF-017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LAST NAME interaction FIRST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CSD-11 As a buyer, I want to be able to perform checkout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 err="1">
                          <a:solidFill>
                            <a:srgbClr val="1F4E78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When entered the LAST NAME that would be changing the FIRST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Major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login as a buyer with valid username and password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homepage with all the offered products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can be able go to a new page with click icon shopping cart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has clicked checkout button  in the shopping cart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redirect to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Checkoout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: Your Information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fills in the text field in the Checkout: Your Information page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access Web application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valid username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Password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adds items product to the shopping cart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click shopping cart icon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User click checkout button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User fills in the "Checkout: Your Information" page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a. First 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b. Last 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c. Zip/Postal Code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 User click Continue Button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Successfully user is redirected to Checkout: Your Information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The Field can be to filled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a. First Name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b. Last Name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c. Zip/Postal Code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Continue Button disactivated successfully when text fill is empty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Successfully user is redirected to Checkout: Your Information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The Last Name has an interaction bug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Continue Button successfully activated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CHECKOUT FEATURE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850101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CHECKOUT FEATURE – EVIDANCE: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LAST NAME interaction FIRST NAME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1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54556-CFC5-0FC8-F91B-C24AAC8439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05" b="17323"/>
          <a:stretch/>
        </p:blipFill>
        <p:spPr>
          <a:xfrm>
            <a:off x="347867" y="1226504"/>
            <a:ext cx="8661596" cy="376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92860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8541F27-8837-1174-0FE5-365A49582F62}"/>
              </a:ext>
            </a:extLst>
          </p:cNvPr>
          <p:cNvSpPr txBox="1"/>
          <p:nvPr/>
        </p:nvSpPr>
        <p:spPr>
          <a:xfrm>
            <a:off x="2276475" y="703314"/>
            <a:ext cx="638278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: Compatibility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45FE769-D132-A762-C37F-B5A5944FF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642034"/>
              </p:ext>
            </p:extLst>
          </p:nvPr>
        </p:nvGraphicFramePr>
        <p:xfrm>
          <a:off x="274432" y="1134171"/>
          <a:ext cx="8521701" cy="26187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2862221643"/>
                    </a:ext>
                  </a:extLst>
                </a:gridCol>
                <a:gridCol w="610129">
                  <a:extLst>
                    <a:ext uri="{9D8B030D-6E8A-4147-A177-3AD203B41FA5}">
                      <a16:colId xmlns:a16="http://schemas.microsoft.com/office/drawing/2014/main" val="2538609370"/>
                    </a:ext>
                  </a:extLst>
                </a:gridCol>
                <a:gridCol w="796657">
                  <a:extLst>
                    <a:ext uri="{9D8B030D-6E8A-4147-A177-3AD203B41FA5}">
                      <a16:colId xmlns:a16="http://schemas.microsoft.com/office/drawing/2014/main" val="4143711885"/>
                    </a:ext>
                  </a:extLst>
                </a:gridCol>
                <a:gridCol w="1399142">
                  <a:extLst>
                    <a:ext uri="{9D8B030D-6E8A-4147-A177-3AD203B41FA5}">
                      <a16:colId xmlns:a16="http://schemas.microsoft.com/office/drawing/2014/main" val="4041443611"/>
                    </a:ext>
                  </a:extLst>
                </a:gridCol>
                <a:gridCol w="418641">
                  <a:extLst>
                    <a:ext uri="{9D8B030D-6E8A-4147-A177-3AD203B41FA5}">
                      <a16:colId xmlns:a16="http://schemas.microsoft.com/office/drawing/2014/main" val="625847278"/>
                    </a:ext>
                  </a:extLst>
                </a:gridCol>
                <a:gridCol w="705080">
                  <a:extLst>
                    <a:ext uri="{9D8B030D-6E8A-4147-A177-3AD203B41FA5}">
                      <a16:colId xmlns:a16="http://schemas.microsoft.com/office/drawing/2014/main" val="530416466"/>
                    </a:ext>
                  </a:extLst>
                </a:gridCol>
                <a:gridCol w="980501">
                  <a:extLst>
                    <a:ext uri="{9D8B030D-6E8A-4147-A177-3AD203B41FA5}">
                      <a16:colId xmlns:a16="http://schemas.microsoft.com/office/drawing/2014/main" val="2847853587"/>
                    </a:ext>
                  </a:extLst>
                </a:gridCol>
                <a:gridCol w="1329613">
                  <a:extLst>
                    <a:ext uri="{9D8B030D-6E8A-4147-A177-3AD203B41FA5}">
                      <a16:colId xmlns:a16="http://schemas.microsoft.com/office/drawing/2014/main" val="3493725863"/>
                    </a:ext>
                  </a:extLst>
                </a:gridCol>
                <a:gridCol w="837943">
                  <a:extLst>
                    <a:ext uri="{9D8B030D-6E8A-4147-A177-3AD203B41FA5}">
                      <a16:colId xmlns:a16="http://schemas.microsoft.com/office/drawing/2014/main" val="495593366"/>
                    </a:ext>
                  </a:extLst>
                </a:gridCol>
                <a:gridCol w="936524">
                  <a:extLst>
                    <a:ext uri="{9D8B030D-6E8A-4147-A177-3AD203B41FA5}">
                      <a16:colId xmlns:a16="http://schemas.microsoft.com/office/drawing/2014/main" val="4056857372"/>
                    </a:ext>
                  </a:extLst>
                </a:gridCol>
              </a:tblGrid>
              <a:tr h="140392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486100807"/>
                  </a:ext>
                </a:extLst>
              </a:tr>
              <a:tr h="1096765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DF-01 | HP-004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Images do not Match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CSD-7 As a buyer, I want to be able to open the homepage and see the list of offered products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 err="1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b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 Homepage has been created the image don't match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create login page with 3 components: Username text field, Password text field, and login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Create homepage showcasing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are able to see the homepage with all the image products distortion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simulate using mobile device with dimension (360x800) </a:t>
                      </a: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open Web application chrome</a:t>
                      </a: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type the link https://www.saucedemo.com/</a:t>
                      </a: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username: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Enter the Password: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secre_sauce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Click The button Login</a:t>
                      </a:r>
                    </a:p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Verify user in the homepage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Displayed the homepage with all the image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producst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successfully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PROBLEM_USER: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Displayed the homepage with all the image products mismatch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9498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0130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574487"/>
              </p:ext>
            </p:extLst>
          </p:nvPr>
        </p:nvGraphicFramePr>
        <p:xfrm>
          <a:off x="347867" y="1176206"/>
          <a:ext cx="8521700" cy="3851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753125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572877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189821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36073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DF-10 | CF-018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LAST NAME EMPTY cannot be processed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CSD-12 As a buyer, I want to make sure that my purchase details is correct upon checkout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This user didn't have a LAST NAME but cannot be processed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Major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login as a buyer with valid username and password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homepage with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can be able go to a new page with click icon shopping cart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has clicked checkout button in the shopping cart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redirect to Checkoout: Your Information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fills in the text field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access Web application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valid username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Password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adds items product to the shopping cart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click shopping cart icon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User click checkout button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User fills in the "Checkout: Your Information" page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a. First 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b. Last Name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c. Zip/Postal Code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 User click Continue Button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Successfully user is redirected to Checkout: Your Information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Successfully the field can be to filled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a. First Name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c. Zip/Postal Code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Successfully User can be able go to Checkout: Overview page by clicking continue button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can be able click Finish button successfully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Successfully user is redirected to Checkout: Your Information Page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Successfully the field can be to filled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a. First Name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c. Zip/Postal Code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Successfully User can be able go to Checkout: Overview page by clicking continue button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cannot proceed by clicking the Finish Button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CHECKOUT FEATURE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848377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CHECKOUT FEATURE – EVIDANCE: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LAST NAME EMPTY cannot be processed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1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Lato" panose="020F0502020204030203" pitchFamily="34" charset="0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1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E4783F-C472-95D4-FFB2-A169448B09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154" r="6087" b="6827"/>
          <a:stretch/>
        </p:blipFill>
        <p:spPr>
          <a:xfrm>
            <a:off x="444556" y="1239520"/>
            <a:ext cx="8010731" cy="365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63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235932"/>
              </p:ext>
            </p:extLst>
          </p:nvPr>
        </p:nvGraphicFramePr>
        <p:xfrm>
          <a:off x="347867" y="1176206"/>
          <a:ext cx="8521700" cy="38214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753125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572877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189821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36073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045696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668929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DF-11 | CF-020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Didn't have a popup NOTIFICATION to ensure data user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CSD-12 As a buyer, I want to make sure that my purchase details is correct upon checkout</a:t>
                      </a:r>
                      <a:endParaRPr lang="en-US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</a:rPr>
                        <a:t>standard_user, </a:t>
                      </a:r>
                      <a:r>
                        <a:rPr lang="en-US" sz="8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performance_glitch_user,</a:t>
                      </a:r>
                      <a:r>
                        <a:rPr lang="en-US" sz="8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800" b="1" i="0" u="none" strike="noStrike">
                          <a:solidFill>
                            <a:srgbClr val="00B050"/>
                          </a:solidFill>
                          <a:effectLst/>
                          <a:latin typeface="Arial" panose="020B0604020202020204" pitchFamily="34" charset="0"/>
                        </a:rPr>
                        <a:t>visual_user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Recall all the detail entered by the user, Make sure your data has been entered is correct when you want to finish the process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  <a:endParaRPr lang="id-ID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login as a buyer with valid username and password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homepage with all the offered products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can be able go to a new page with click icon shopping cart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has clicked checkout button  in the shopping cart page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redirect to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Checkoout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: Your Information page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fills in the text field 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will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finalise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the checkout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proccess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will see Notification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proccess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access button in the Notification Process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access Web application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valid username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valid Password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adds items product to the shopping cart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click shopping cart icon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 User click checkout button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 User fill in the following "Checkout: Your Information"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a. First Name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b. Last Name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c. Zip/Postal Code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 User click Continue Button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 aplication displays the purchase details overview page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12. User click Finish Button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 application displays a notification "Yes or No" to confirm that the purchase information is correct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 User selects 'No' and return to the Cart Page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 User select 'Yes' to finish checkout process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Application successfully displays a notification "Make sure your data has been entered is correct" '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Successfully access button "Yes or No" to confirm the purchase.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Successfully clicked button 'Yes', to proccess completed. </a:t>
                      </a: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Successfullu clicked 'No', the user is returned to the CART page.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Completed the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proccess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without display Notification </a:t>
                      </a:r>
                      <a:b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10482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CHECKOUT FEATURE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Regression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4137046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CHECKOUT FEATURE – 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Didn't have a popup NOTIFICATION to ensure data user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BDF62E-0DAA-06BF-C35E-9EFA21123B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281"/>
          <a:stretch/>
        </p:blipFill>
        <p:spPr>
          <a:xfrm>
            <a:off x="395443" y="1142778"/>
            <a:ext cx="8353114" cy="395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25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6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955" y="273518"/>
            <a:ext cx="366075" cy="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745B3A9A-80B5-D64E-35F7-5AA4D308755A}"/>
              </a:ext>
            </a:extLst>
          </p:cNvPr>
          <p:cNvSpPr txBox="1"/>
          <p:nvPr/>
        </p:nvSpPr>
        <p:spPr>
          <a:xfrm>
            <a:off x="1869904" y="2071500"/>
            <a:ext cx="5404200" cy="1000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FINAL PROJECT </a:t>
            </a:r>
            <a:r>
              <a:rPr lang="en-US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2</a:t>
            </a:r>
            <a:endParaRPr lang="id-ID" sz="5300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637A445E-8720-CACA-525C-0D0B4806D2E5}"/>
              </a:ext>
            </a:extLst>
          </p:cNvPr>
          <p:cNvSpPr txBox="1"/>
          <p:nvPr/>
        </p:nvSpPr>
        <p:spPr>
          <a:xfrm>
            <a:off x="740675" y="3072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en-US" sz="1800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Blazedemo</a:t>
            </a:r>
            <a:r>
              <a:rPr lang="en-US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(PAB)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96512905-F447-5EBC-632B-6AC94CC18AEA}"/>
              </a:ext>
            </a:extLst>
          </p:cNvPr>
          <p:cNvSpPr txBox="1"/>
          <p:nvPr/>
        </p:nvSpPr>
        <p:spPr>
          <a:xfrm>
            <a:off x="740700" y="4286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Muhammad Azwar Anas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936791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test Execution log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531517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Test execution summary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B2C38A-D66B-2F36-D189-B94555F35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652915"/>
              </p:ext>
            </p:extLst>
          </p:nvPr>
        </p:nvGraphicFramePr>
        <p:xfrm>
          <a:off x="249218" y="1344226"/>
          <a:ext cx="8645564" cy="3386467"/>
        </p:xfrm>
        <a:graphic>
          <a:graphicData uri="http://schemas.openxmlformats.org/drawingml/2006/table">
            <a:tbl>
              <a:tblPr/>
              <a:tblGrid>
                <a:gridCol w="1045486">
                  <a:extLst>
                    <a:ext uri="{9D8B030D-6E8A-4147-A177-3AD203B41FA5}">
                      <a16:colId xmlns:a16="http://schemas.microsoft.com/office/drawing/2014/main" val="1403316675"/>
                    </a:ext>
                  </a:extLst>
                </a:gridCol>
                <a:gridCol w="3552624">
                  <a:extLst>
                    <a:ext uri="{9D8B030D-6E8A-4147-A177-3AD203B41FA5}">
                      <a16:colId xmlns:a16="http://schemas.microsoft.com/office/drawing/2014/main" val="2438475808"/>
                    </a:ext>
                  </a:extLst>
                </a:gridCol>
                <a:gridCol w="982047">
                  <a:extLst>
                    <a:ext uri="{9D8B030D-6E8A-4147-A177-3AD203B41FA5}">
                      <a16:colId xmlns:a16="http://schemas.microsoft.com/office/drawing/2014/main" val="3832666603"/>
                    </a:ext>
                  </a:extLst>
                </a:gridCol>
                <a:gridCol w="771427">
                  <a:extLst>
                    <a:ext uri="{9D8B030D-6E8A-4147-A177-3AD203B41FA5}">
                      <a16:colId xmlns:a16="http://schemas.microsoft.com/office/drawing/2014/main" val="2224546151"/>
                    </a:ext>
                  </a:extLst>
                </a:gridCol>
                <a:gridCol w="768889">
                  <a:extLst>
                    <a:ext uri="{9D8B030D-6E8A-4147-A177-3AD203B41FA5}">
                      <a16:colId xmlns:a16="http://schemas.microsoft.com/office/drawing/2014/main" val="3844665251"/>
                    </a:ext>
                  </a:extLst>
                </a:gridCol>
                <a:gridCol w="753664">
                  <a:extLst>
                    <a:ext uri="{9D8B030D-6E8A-4147-A177-3AD203B41FA5}">
                      <a16:colId xmlns:a16="http://schemas.microsoft.com/office/drawing/2014/main" val="3191841858"/>
                    </a:ext>
                  </a:extLst>
                </a:gridCol>
                <a:gridCol w="771427">
                  <a:extLst>
                    <a:ext uri="{9D8B030D-6E8A-4147-A177-3AD203B41FA5}">
                      <a16:colId xmlns:a16="http://schemas.microsoft.com/office/drawing/2014/main" val="2813478404"/>
                    </a:ext>
                  </a:extLst>
                </a:gridCol>
              </a:tblGrid>
              <a:tr h="46889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Test/Suite Name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User Story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Pending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Executed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Total Test Case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937856"/>
                  </a:ext>
                </a:extLst>
              </a:tr>
              <a:tr h="208398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Not Validated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Tests Passed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FE2F3"/>
                          </a:highlight>
                          <a:latin typeface="Calibri" panose="020F0502020204030204" pitchFamily="34" charset="0"/>
                        </a:rPr>
                        <a:t>Tests Failed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054630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Login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As a user, I want to be able to login on the application demoblaze</a:t>
                      </a:r>
                    </a:p>
                  </a:txBody>
                  <a:tcPr marL="7501" marR="7501" marT="75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B050"/>
                          </a:highlight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138327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As a user, I want to be able to view 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448426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As a user, I want to be able to view product baseon category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853704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As a user, I want to be able to view next page and previous 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247458"/>
                  </a:ext>
                </a:extLst>
              </a:tr>
              <a:tr h="416796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As a user, I want to be able to view a carousel containing featured products on the 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6302694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Homepage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As a user, I want to be able to search the product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F8F0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391747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Sign up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As a user, I want to be able to register demoablaze application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7030A0"/>
                          </a:highlight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696980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Cart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As a user, I want to be able to delete product from Cart 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385384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Cart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As a user, I want to be able to purchase product from Cart page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165498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Cart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As a user, I want to be able to add quantity product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D7D31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890407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Product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As a user, I want to be able to view detail product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8668384"/>
                  </a:ext>
                </a:extLst>
              </a:tr>
              <a:tr h="208398"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Product</a:t>
                      </a:r>
                    </a:p>
                  </a:txBody>
                  <a:tcPr marL="7501" marR="7501" marT="750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As a user, I want to be able to add product to cart</a:t>
                      </a:r>
                    </a:p>
                  </a:txBody>
                  <a:tcPr marL="7501" marR="7501" marT="75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In Progress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030036"/>
                          </a:highlight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01" marR="7501" marT="750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3003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9444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4537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267709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LOGIN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– System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83801"/>
              </p:ext>
            </p:extLst>
          </p:nvPr>
        </p:nvGraphicFramePr>
        <p:xfrm>
          <a:off x="538962" y="1646899"/>
          <a:ext cx="8066076" cy="2304193"/>
        </p:xfrm>
        <a:graphic>
          <a:graphicData uri="http://schemas.openxmlformats.org/drawingml/2006/table">
            <a:tbl>
              <a:tblPr/>
              <a:tblGrid>
                <a:gridCol w="505037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74206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44535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50859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53267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42720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31371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1582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82499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DF-01 | LO-004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Input wrong password three times 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Account Blocked 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has been blocked when click login button after input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Incorrect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password 3 times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instead displaying wrong password.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system should be have an action on this bug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1.User is already open the web browser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visiting url demoblaze,com  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User Click Login in navbar menu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4.User already on the login page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User Input Username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Input </a:t>
                      </a:r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incorrect password 3 times</a:t>
                      </a:r>
                      <a:b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Click button login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System correctly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block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the username successfully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Display messange "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Username Account is Blocked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" successfully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System Displays a popup messange saying "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Wrong Password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"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Major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890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650081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1"/>
            <a:r>
              <a:rPr lang="id-ID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EVIDANCE: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Input wrong password three times </a:t>
            </a:r>
            <a:r>
              <a:rPr lang="id-ID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&amp;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User Account Blocked 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72D50-E584-57FB-02FE-AFD192655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62" y="1433311"/>
            <a:ext cx="3549866" cy="361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9042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441849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HOME PAGE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Componen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Integration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53005"/>
              </p:ext>
            </p:extLst>
          </p:nvPr>
        </p:nvGraphicFramePr>
        <p:xfrm>
          <a:off x="473293" y="1646899"/>
          <a:ext cx="8197413" cy="2304193"/>
        </p:xfrm>
        <a:graphic>
          <a:graphicData uri="http://schemas.openxmlformats.org/drawingml/2006/table">
            <a:tbl>
              <a:tblPr/>
              <a:tblGrid>
                <a:gridCol w="513260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91697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69684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79368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67161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53185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43280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9423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90355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DF-02 | HP-011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Search input didn't exist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in the homepage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is already on the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Homepage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and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shoul be able to prform the actions below: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Searching products with 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valid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name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Searching products with valid character</a:t>
                      </a:r>
                    </a:p>
                    <a:p>
                      <a:pPr algn="l" fontAlgn="t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hit address http://www.demoblaze.com on the web browser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hit enter on keyboard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application displays "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Search Input"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 navbar menu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type the name of the product in the text field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Search Input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application displays the product base on the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click button search or enter the keyboard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displays the product base on the data or text field 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application / system didn't have search feature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69305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656648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EVIDANCE: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Searching products with valid name</a:t>
            </a:r>
            <a:r>
              <a:rPr lang="id-ID" sz="1200" dirty="0">
                <a:latin typeface="Lato" panose="020F0502020204030203" pitchFamily="34" charset="0"/>
              </a:rPr>
              <a:t> &amp;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Searching products with valid character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833FC-CF2A-489D-B56B-37913C279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67" y="1433311"/>
            <a:ext cx="7143119" cy="357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8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92860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8541F27-8837-1174-0FE5-365A49582F62}"/>
              </a:ext>
            </a:extLst>
          </p:cNvPr>
          <p:cNvSpPr txBox="1"/>
          <p:nvPr/>
        </p:nvSpPr>
        <p:spPr>
          <a:xfrm>
            <a:off x="2276475" y="703314"/>
            <a:ext cx="4972624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 – EVIDANCE: 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The Images do not Match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2DE61E-75B3-825C-E99F-D0E7C1BC4C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1394" b="13526"/>
          <a:stretch/>
        </p:blipFill>
        <p:spPr>
          <a:xfrm>
            <a:off x="347867" y="1161025"/>
            <a:ext cx="3530070" cy="38855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55EA60-B23D-8DB3-4737-EDBB0741E1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8896" y="1779551"/>
            <a:ext cx="2811592" cy="3248599"/>
          </a:xfrm>
          <a:prstGeom prst="rect">
            <a:avLst/>
          </a:prstGeom>
        </p:spPr>
      </p:pic>
      <p:sp>
        <p:nvSpPr>
          <p:cNvPr id="5" name="Google Shape;54;p13">
            <a:extLst>
              <a:ext uri="{FF2B5EF4-FFF2-40B4-BE49-F238E27FC236}">
                <a16:creationId xmlns:a16="http://schemas.microsoft.com/office/drawing/2014/main" id="{1DD7E7E9-2E78-CBDB-D463-C5329E774FD5}"/>
              </a:ext>
            </a:extLst>
          </p:cNvPr>
          <p:cNvSpPr txBox="1"/>
          <p:nvPr/>
        </p:nvSpPr>
        <p:spPr>
          <a:xfrm>
            <a:off x="4328380" y="1345544"/>
            <a:ext cx="4972624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6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Compatibility testing – </a:t>
            </a:r>
            <a:r>
              <a:rPr lang="en-US" sz="16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dimensi</a:t>
            </a:r>
            <a:r>
              <a:rPr lang="en-US" sz="16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mobile (360x800)</a:t>
            </a:r>
            <a:endParaRPr lang="en-US" sz="1200" b="0" i="0" u="none" strike="noStrike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314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15239" y="918743"/>
            <a:ext cx="436267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SIGN UP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–Performance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380882"/>
              </p:ext>
            </p:extLst>
          </p:nvPr>
        </p:nvGraphicFramePr>
        <p:xfrm>
          <a:off x="473293" y="1646899"/>
          <a:ext cx="8197413" cy="2304193"/>
        </p:xfrm>
        <a:graphic>
          <a:graphicData uri="http://schemas.openxmlformats.org/drawingml/2006/table">
            <a:tbl>
              <a:tblPr/>
              <a:tblGrid>
                <a:gridCol w="513260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91697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69684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79368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67161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53185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43280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9423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90355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DF-03 | SU-013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Register with valid special character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can be ab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using special character as username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Must be have an action on this proccess to make username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Username must be memorable, Unique, and readable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hit address http://www.demoblaze.com on the web browser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click "Sign up" on the navbar menu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User input "Special Character" in the username text field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move to the next password text field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Display notification "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undifined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character"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display notification error "Undifined Character" 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Succesfully entered the "Special Character"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Opera One(version: 109.0.5097.38),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Critycal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  <a:endParaRPr lang="id-ID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85219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572877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SIGN UP: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Register with valid Username contain special character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1FC286-3DFB-E1E9-4A82-F907DD3A6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994" y="2408808"/>
            <a:ext cx="4406061" cy="2589426"/>
          </a:xfrm>
          <a:prstGeom prst="rect">
            <a:avLst/>
          </a:prstGeom>
        </p:spPr>
      </p:pic>
      <p:sp>
        <p:nvSpPr>
          <p:cNvPr id="8" name="Google Shape;54;p13">
            <a:extLst>
              <a:ext uri="{FF2B5EF4-FFF2-40B4-BE49-F238E27FC236}">
                <a16:creationId xmlns:a16="http://schemas.microsoft.com/office/drawing/2014/main" id="{F7C08F84-BF5B-2B90-4B5B-10D0A4039D19}"/>
              </a:ext>
            </a:extLst>
          </p:cNvPr>
          <p:cNvSpPr txBox="1"/>
          <p:nvPr/>
        </p:nvSpPr>
        <p:spPr>
          <a:xfrm>
            <a:off x="5499122" y="1602588"/>
            <a:ext cx="2992741" cy="52319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Hanya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membutuhkan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waktu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&gt; 20s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untuk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memproses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fitur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tersebut</a:t>
            </a:r>
            <a:endParaRPr lang="en-US" sz="1100" b="0" i="0" dirty="0">
              <a:solidFill>
                <a:srgbClr val="FF0000"/>
              </a:solidFill>
              <a:effectLst/>
              <a:latin typeface="Lato" panose="020F050202020403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34FE93-D549-E23C-A6AA-8D43D3B88F4F}"/>
              </a:ext>
            </a:extLst>
          </p:cNvPr>
          <p:cNvCxnSpPr>
            <a:cxnSpLocks/>
          </p:cNvCxnSpPr>
          <p:nvPr/>
        </p:nvCxnSpPr>
        <p:spPr>
          <a:xfrm flipH="1">
            <a:off x="5985320" y="2125348"/>
            <a:ext cx="1147000" cy="20986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4AFDFA9-1CA9-06A3-FC33-039AF03FC1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215" y="1288045"/>
            <a:ext cx="3962392" cy="371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61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399177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CART PAGE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System Integration Testing 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5948449"/>
              </p:ext>
            </p:extLst>
          </p:nvPr>
        </p:nvGraphicFramePr>
        <p:xfrm>
          <a:off x="538962" y="1664143"/>
          <a:ext cx="8066076" cy="2304193"/>
        </p:xfrm>
        <a:graphic>
          <a:graphicData uri="http://schemas.openxmlformats.org/drawingml/2006/table">
            <a:tbl>
              <a:tblPr/>
              <a:tblGrid>
                <a:gridCol w="505037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74206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44535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50859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53267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42720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31371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1582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82499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DF-04 | CR-019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Empty Text Field Country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purchases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successfully, but left t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he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country field blank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Users are free to fill in the country text field or leave it blank, but there may be users from various countries making purchases.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hit address http://www.demoblaze.com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Click thubnails or image of the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User add product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Click Cart in navbar menu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Uer click Place Order button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Input all text field into the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Place Order Modal,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excerpt for the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Country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text field.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Click button Purchase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displays popup warning Text fill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Country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Unsuccesfully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display a popup warning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1172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454996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CART PAGE: </a:t>
            </a:r>
            <a:r>
              <a:rPr lang="id-ID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Mandatory Text Field Country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E1657B-F235-B470-3332-040A9146E0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222" y="1389000"/>
            <a:ext cx="4208395" cy="36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82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3601634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CART PAGE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Regression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154217"/>
              </p:ext>
            </p:extLst>
          </p:nvPr>
        </p:nvGraphicFramePr>
        <p:xfrm>
          <a:off x="538962" y="1664143"/>
          <a:ext cx="8066076" cy="2304193"/>
        </p:xfrm>
        <a:graphic>
          <a:graphicData uri="http://schemas.openxmlformats.org/drawingml/2006/table">
            <a:tbl>
              <a:tblPr/>
              <a:tblGrid>
                <a:gridCol w="505037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74206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44535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50859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53267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42720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31371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1582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82499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DF-04 | CR-021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make a purchase before logging in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should register and log in to the application if they want to make a purchase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hit address http://www.demoblaze.com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Click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thubnails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or image of the Products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User add product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Click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Cart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 navbar menu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click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Place Order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button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Input all text field into the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Place Order Modal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Click button Purchase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display a notification : "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Please log in first to proceed with the purchase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purchasing with notification "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Thank you for your purchase!"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Critycal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0018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568470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CART PAGE: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make a purchase before logging 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DE0B9-C665-431B-1B7D-A437DBE09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222" y="1389000"/>
            <a:ext cx="3245570" cy="33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1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355286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CART PAGE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Componen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89183"/>
              </p:ext>
            </p:extLst>
          </p:nvPr>
        </p:nvGraphicFramePr>
        <p:xfrm>
          <a:off x="538962" y="1664143"/>
          <a:ext cx="8066076" cy="2304193"/>
        </p:xfrm>
        <a:graphic>
          <a:graphicData uri="http://schemas.openxmlformats.org/drawingml/2006/table">
            <a:tbl>
              <a:tblPr/>
              <a:tblGrid>
                <a:gridCol w="505037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74206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44535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50859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53267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42720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31371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1582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82499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24667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DF-05 | CR-022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Cart page invalid displays increase (+) and decrease (-)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Application or system should display components for addition (+) and subtraction (-), as well as the total price of all prodcuts.</a:t>
                      </a:r>
                    </a:p>
                    <a:p>
                      <a:pPr algn="l" fontAlgn="t"/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Users are allowed to add or remove the quantity of product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hit address http://www.demoblaze.com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User Click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thubnails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or image of the Products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User add product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User Click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Cart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 navbar menu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User click (+) for increase or (-) for decrease the quantity of products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Successfully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Increase (+)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or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Decrease (-)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quantity of the selected product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Quantity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of the product is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displayed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6741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515589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 fontAlgn="t"/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EVIDANCE: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Increase or Decrease quantity of products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88DC6-75A8-B60B-0383-385B418D4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826" y="1534266"/>
            <a:ext cx="4894406" cy="335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865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06551"/>
            <a:ext cx="4625762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PRODUCT DETAIL PAGE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: Compatibility Testing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7D1E4C-4F80-49A7-3018-795BEC5CA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276670"/>
              </p:ext>
            </p:extLst>
          </p:nvPr>
        </p:nvGraphicFramePr>
        <p:xfrm>
          <a:off x="538962" y="1664143"/>
          <a:ext cx="8066076" cy="2337576"/>
        </p:xfrm>
        <a:graphic>
          <a:graphicData uri="http://schemas.openxmlformats.org/drawingml/2006/table">
            <a:tbl>
              <a:tblPr/>
              <a:tblGrid>
                <a:gridCol w="505037">
                  <a:extLst>
                    <a:ext uri="{9D8B030D-6E8A-4147-A177-3AD203B41FA5}">
                      <a16:colId xmlns:a16="http://schemas.microsoft.com/office/drawing/2014/main" val="99818658"/>
                    </a:ext>
                  </a:extLst>
                </a:gridCol>
                <a:gridCol w="1074206">
                  <a:extLst>
                    <a:ext uri="{9D8B030D-6E8A-4147-A177-3AD203B41FA5}">
                      <a16:colId xmlns:a16="http://schemas.microsoft.com/office/drawing/2014/main" val="3080290279"/>
                    </a:ext>
                  </a:extLst>
                </a:gridCol>
                <a:gridCol w="1544535">
                  <a:extLst>
                    <a:ext uri="{9D8B030D-6E8A-4147-A177-3AD203B41FA5}">
                      <a16:colId xmlns:a16="http://schemas.microsoft.com/office/drawing/2014/main" val="704439236"/>
                    </a:ext>
                  </a:extLst>
                </a:gridCol>
                <a:gridCol w="1750859">
                  <a:extLst>
                    <a:ext uri="{9D8B030D-6E8A-4147-A177-3AD203B41FA5}">
                      <a16:colId xmlns:a16="http://schemas.microsoft.com/office/drawing/2014/main" val="3560429948"/>
                    </a:ext>
                  </a:extLst>
                </a:gridCol>
                <a:gridCol w="853267">
                  <a:extLst>
                    <a:ext uri="{9D8B030D-6E8A-4147-A177-3AD203B41FA5}">
                      <a16:colId xmlns:a16="http://schemas.microsoft.com/office/drawing/2014/main" val="231857380"/>
                    </a:ext>
                  </a:extLst>
                </a:gridCol>
                <a:gridCol w="642720">
                  <a:extLst>
                    <a:ext uri="{9D8B030D-6E8A-4147-A177-3AD203B41FA5}">
                      <a16:colId xmlns:a16="http://schemas.microsoft.com/office/drawing/2014/main" val="2515514179"/>
                    </a:ext>
                  </a:extLst>
                </a:gridCol>
                <a:gridCol w="731371">
                  <a:extLst>
                    <a:ext uri="{9D8B030D-6E8A-4147-A177-3AD203B41FA5}">
                      <a16:colId xmlns:a16="http://schemas.microsoft.com/office/drawing/2014/main" val="4234946406"/>
                    </a:ext>
                  </a:extLst>
                </a:gridCol>
                <a:gridCol w="481582">
                  <a:extLst>
                    <a:ext uri="{9D8B030D-6E8A-4147-A177-3AD203B41FA5}">
                      <a16:colId xmlns:a16="http://schemas.microsoft.com/office/drawing/2014/main" val="2571016235"/>
                    </a:ext>
                  </a:extLst>
                </a:gridCol>
                <a:gridCol w="482499">
                  <a:extLst>
                    <a:ext uri="{9D8B030D-6E8A-4147-A177-3AD203B41FA5}">
                      <a16:colId xmlns:a16="http://schemas.microsoft.com/office/drawing/2014/main" val="832966191"/>
                    </a:ext>
                  </a:extLst>
                </a:gridCol>
              </a:tblGrid>
              <a:tr h="338183"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ID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Summary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Step to Reproduce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Environment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AC090"/>
                          </a:highlight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525226"/>
                  </a:ext>
                </a:extLst>
              </a:tr>
              <a:tr h="1999393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DF-06 | PR-024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Product detail page 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 displaying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wishlist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 and proper UI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fontAlgn="t">
                        <a:buNone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Testing was conducted using mobile dimensions on the detail page of the</a:t>
                      </a: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added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product, ensuring a good UI that fits the applied dimensions. Additionally, the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wishlis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 is not displayed on the detail page.</a:t>
                      </a:r>
                    </a:p>
                    <a:p>
                      <a:pPr marL="0" indent="0" algn="l" fontAlgn="t">
                        <a:buNone/>
                      </a:pP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simulate in mobile device or max screen (320 X 480)</a:t>
                      </a:r>
                    </a:p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open web browser application</a:t>
                      </a:r>
                    </a:p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entering the address in the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adress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-bar</a:t>
                      </a:r>
                    </a:p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hit address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hlinkClick r:id="rId4"/>
                        </a:rPr>
                        <a:t>http://www.demoblaze.com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hit enter on keyboard</a:t>
                      </a:r>
                    </a:p>
                    <a:p>
                      <a:pPr marL="228600" indent="-228600" algn="l" fontAlgn="t">
                        <a:buAutoNum type="arabicPeriod"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 click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thumbnail or title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one of the products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Displaying proper UI successfully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Successfully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displaying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button add to </a:t>
                      </a:r>
                      <a:r>
                        <a:rPr lang="en-US" sz="9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wishlist</a:t>
                      </a:r>
                      <a:b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b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Successfully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click button add to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wishlist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33350" indent="-133350" algn="l" fontAlgn="t">
                        <a:buAutoNum type="arabicPeriod"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Unsuccessfully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displaying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button add to </a:t>
                      </a:r>
                      <a:r>
                        <a:rPr lang="en-US" sz="9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wishlist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133350" indent="-133350" algn="l" fontAlgn="t">
                        <a:buAutoNum type="arabicPeriod"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UI not proper</a:t>
                      </a:r>
                    </a:p>
                    <a:p>
                      <a:pPr marL="228600" indent="-228600" algn="l" fontAlgn="t">
                        <a:buAutoNum type="arabicPeriod"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Web Browser Edge, windows 10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d-ID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Medium</a:t>
                      </a:r>
                      <a:endParaRPr lang="id-ID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3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37010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175635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A3E7B71B-F994-2386-8DEE-D6705A50025A}"/>
              </a:ext>
            </a:extLst>
          </p:cNvPr>
          <p:cNvSpPr txBox="1"/>
          <p:nvPr/>
        </p:nvSpPr>
        <p:spPr>
          <a:xfrm>
            <a:off x="2104222" y="918743"/>
            <a:ext cx="571775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EVIDANCE: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Product detail page with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wishlist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button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B7292-6290-4DE2-25DC-050279374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63" y="2031506"/>
            <a:ext cx="3010288" cy="2074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950453-85B1-1C02-64E7-6205F3B58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178" y="2031506"/>
            <a:ext cx="5033296" cy="2869078"/>
          </a:xfrm>
          <a:prstGeom prst="rect">
            <a:avLst/>
          </a:prstGeom>
        </p:spPr>
      </p:pic>
      <p:sp>
        <p:nvSpPr>
          <p:cNvPr id="8" name="Google Shape;54;p13">
            <a:extLst>
              <a:ext uri="{FF2B5EF4-FFF2-40B4-BE49-F238E27FC236}">
                <a16:creationId xmlns:a16="http://schemas.microsoft.com/office/drawing/2014/main" id="{1AF3CA46-6B7F-10FD-B9FD-CD47F6AF38F3}"/>
              </a:ext>
            </a:extLst>
          </p:cNvPr>
          <p:cNvSpPr txBox="1"/>
          <p:nvPr/>
        </p:nvSpPr>
        <p:spPr>
          <a:xfrm>
            <a:off x="3886178" y="1594716"/>
            <a:ext cx="4563879" cy="35391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Halaman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Detai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Produk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pada </a:t>
            </a:r>
            <a:r>
              <a:rPr lang="en-US" sz="1100" b="0" i="0" dirty="0" err="1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dimensi</a:t>
            </a:r>
            <a:r>
              <a:rPr lang="en-US" sz="1100" b="0" i="0" dirty="0">
                <a:solidFill>
                  <a:srgbClr val="FF0000"/>
                </a:solidFill>
                <a:effectLst/>
                <a:latin typeface="Lato" panose="020F0502020204030203" pitchFamily="34" charset="0"/>
              </a:rPr>
              <a:t> Mobile max(320px X 480px)</a:t>
            </a:r>
          </a:p>
        </p:txBody>
      </p:sp>
    </p:spTree>
    <p:extLst>
      <p:ext uri="{BB962C8B-B14F-4D97-AF65-F5344CB8AC3E}">
        <p14:creationId xmlns:p14="http://schemas.microsoft.com/office/powerpoint/2010/main" val="134048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639748"/>
              </p:ext>
            </p:extLst>
          </p:nvPr>
        </p:nvGraphicFramePr>
        <p:xfrm>
          <a:off x="311150" y="1437685"/>
          <a:ext cx="8521700" cy="2617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723740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638979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112703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476474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DF-02 | HP-005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 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Remove EXCHANGE Add to Cart disactivated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CSD-7 As a buyer, I want to be able to open the homepage and see the list of offered products</a:t>
                      </a:r>
                      <a:endParaRPr lang="en-US" sz="9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Users are </a:t>
                      </a:r>
                      <a:r>
                        <a:rPr lang="en-US" sz="900" b="1" i="0" u="none" strike="noStrike" dirty="0" err="1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&amp;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1" i="0" u="none" strike="noStrike" dirty="0" err="1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Click "Add to Cart" button, the label on the button changes to "Remove", However, when users click the button again, nothing happens.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</a:t>
                      </a:r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create login page with 3 components: Username text field, Password text field, and login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Create homepage showcasing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are able to see the homepage with all the image products distortion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access componen button 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open Web application chrome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username: problem_user and error_user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Password: secre_sauce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click button Add to cart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 click button Remove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 </a:t>
                      </a:r>
                      <a:r>
                        <a:rPr 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&amp; ERROR_USER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1. can be able access componen button "Add to Cart" successfully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can be able access componen button "Remove" successfully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 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&amp; ERROR_USER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1. can be able access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 "Add to Cart" successfully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cannot be able access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 "Remove"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62175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: </a:t>
            </a:r>
            <a:r>
              <a:rPr lang="en-US" sz="12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Componen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Test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623976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6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955" y="273518"/>
            <a:ext cx="366075" cy="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745B3A9A-80B5-D64E-35F7-5AA4D308755A}"/>
              </a:ext>
            </a:extLst>
          </p:cNvPr>
          <p:cNvSpPr txBox="1"/>
          <p:nvPr/>
        </p:nvSpPr>
        <p:spPr>
          <a:xfrm>
            <a:off x="1634772" y="2071500"/>
            <a:ext cx="5967810" cy="1000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FINAL PROJECT </a:t>
            </a:r>
            <a:r>
              <a:rPr lang="en-US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3 SQL TEST</a:t>
            </a:r>
            <a:endParaRPr lang="id-ID" sz="5300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637A445E-8720-CACA-525C-0D0B4806D2E5}"/>
              </a:ext>
            </a:extLst>
          </p:cNvPr>
          <p:cNvSpPr txBox="1"/>
          <p:nvPr/>
        </p:nvSpPr>
        <p:spPr>
          <a:xfrm>
            <a:off x="740675" y="3072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u="sng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https://www.programiz.com/sql/online-compiler/</a:t>
            </a:r>
            <a:r>
              <a:rPr lang="en-US" sz="1800" u="sng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</a:rPr>
              <a:t>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96512905-F447-5EBC-632B-6AC94CC18AEA}"/>
              </a:ext>
            </a:extLst>
          </p:cNvPr>
          <p:cNvSpPr txBox="1"/>
          <p:nvPr/>
        </p:nvSpPr>
        <p:spPr>
          <a:xfrm>
            <a:off x="740700" y="4286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Muhammad Azwar Anas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9212388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 err="1">
                <a:solidFill>
                  <a:schemeClr val="bg1"/>
                </a:solidFill>
                <a:latin typeface="Bebas Neue" panose="020B0606020202050201" pitchFamily="34" charset="0"/>
              </a:rPr>
              <a:t>Sql</a:t>
            </a: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 test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531517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All customers  24 &gt; years old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ADEB5B2C-9015-BEB2-B3BF-8B2BBD6C66F9}"/>
              </a:ext>
            </a:extLst>
          </p:cNvPr>
          <p:cNvSpPr txBox="1"/>
          <p:nvPr/>
        </p:nvSpPr>
        <p:spPr>
          <a:xfrm>
            <a:off x="347867" y="1208348"/>
            <a:ext cx="7928263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Menampilkan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data Customers Dimana data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umur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yang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diatas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dari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25 (age &gt; 25)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11211E-EB27-7111-DC65-B41A51A58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412" y="1641935"/>
            <a:ext cx="6187564" cy="350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21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 err="1">
                <a:solidFill>
                  <a:schemeClr val="bg1"/>
                </a:solidFill>
                <a:latin typeface="Bebas Neue" panose="020B0606020202050201" pitchFamily="34" charset="0"/>
              </a:rPr>
              <a:t>Sql</a:t>
            </a: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 test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531517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All delivered  status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ADEB5B2C-9015-BEB2-B3BF-8B2BBD6C66F9}"/>
              </a:ext>
            </a:extLst>
          </p:cNvPr>
          <p:cNvSpPr txBox="1"/>
          <p:nvPr/>
        </p:nvSpPr>
        <p:spPr>
          <a:xfrm>
            <a:off x="347867" y="1208348"/>
            <a:ext cx="7928263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Menampilkan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data table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Shippings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Dimana status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datanya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adalah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‘Delivered’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1AE335-9464-7AC6-0ED3-05DA4494D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67" y="1646899"/>
            <a:ext cx="5994073" cy="344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298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 err="1">
                <a:solidFill>
                  <a:schemeClr val="bg1"/>
                </a:solidFill>
                <a:latin typeface="Bebas Neue" panose="020B0606020202050201" pitchFamily="34" charset="0"/>
              </a:rPr>
              <a:t>Sql</a:t>
            </a: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 test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531517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Record from the orders </a:t>
            </a: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jon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doe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ADEB5B2C-9015-BEB2-B3BF-8B2BBD6C66F9}"/>
              </a:ext>
            </a:extLst>
          </p:cNvPr>
          <p:cNvSpPr txBox="1"/>
          <p:nvPr/>
        </p:nvSpPr>
        <p:spPr>
          <a:xfrm>
            <a:off x="347867" y="1208348"/>
            <a:ext cx="7928263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Menampilkan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catatan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pemesanan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yang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dilakukan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oleh Jon Doe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3A459D-C344-FC97-A69D-4E4D91D49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67" y="1646899"/>
            <a:ext cx="5452858" cy="31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243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 err="1">
                <a:solidFill>
                  <a:schemeClr val="bg1"/>
                </a:solidFill>
                <a:latin typeface="Bebas Neue" panose="020B0606020202050201" pitchFamily="34" charset="0"/>
              </a:rPr>
              <a:t>Sql</a:t>
            </a: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 test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817788"/>
            <a:ext cx="844826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Customers first name and last name who more than or equal 400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ADEB5B2C-9015-BEB2-B3BF-8B2BBD6C66F9}"/>
              </a:ext>
            </a:extLst>
          </p:cNvPr>
          <p:cNvSpPr txBox="1"/>
          <p:nvPr/>
        </p:nvSpPr>
        <p:spPr>
          <a:xfrm>
            <a:off x="347867" y="1208348"/>
            <a:ext cx="7928263" cy="438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Menampilkan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first_name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last_name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dari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data Customers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dengan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nilai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yang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lebih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atau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sama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dengan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  <a:ea typeface="Bebas Neue"/>
                <a:cs typeface="Bebas Neue"/>
                <a:sym typeface="Bebas Neue"/>
              </a:rPr>
              <a:t>  400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37FA7-7BE3-E6EB-0666-2744AA249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67" y="1646899"/>
            <a:ext cx="5589257" cy="32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502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6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955" y="273518"/>
            <a:ext cx="366075" cy="3660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4;p13">
            <a:extLst>
              <a:ext uri="{FF2B5EF4-FFF2-40B4-BE49-F238E27FC236}">
                <a16:creationId xmlns:a16="http://schemas.microsoft.com/office/drawing/2014/main" id="{C57905D8-5F2E-AF21-C18B-3D7F6643A246}"/>
              </a:ext>
            </a:extLst>
          </p:cNvPr>
          <p:cNvSpPr txBox="1"/>
          <p:nvPr/>
        </p:nvSpPr>
        <p:spPr>
          <a:xfrm>
            <a:off x="1869904" y="2071500"/>
            <a:ext cx="5404200" cy="1000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dirty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TERIMAKASIH</a:t>
            </a:r>
            <a:endParaRPr lang="id-ID" sz="5300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Google Shape;57;p13">
            <a:extLst>
              <a:ext uri="{FF2B5EF4-FFF2-40B4-BE49-F238E27FC236}">
                <a16:creationId xmlns:a16="http://schemas.microsoft.com/office/drawing/2014/main" id="{AA20BE6B-C697-8EA8-E772-9B407A6B885E}"/>
              </a:ext>
            </a:extLst>
          </p:cNvPr>
          <p:cNvSpPr txBox="1"/>
          <p:nvPr/>
        </p:nvSpPr>
        <p:spPr>
          <a:xfrm>
            <a:off x="740700" y="4286000"/>
            <a:ext cx="766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id-ID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Muhammad Azwar Anas </a:t>
            </a:r>
            <a:r>
              <a:rPr lang="ru" sz="18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-</a:t>
            </a:r>
            <a:endParaRPr sz="18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900722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1949987" y="703314"/>
            <a:ext cx="69694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 – EVIDANCE: </a:t>
            </a:r>
            <a:r>
              <a:rPr lang="en-US" sz="11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Componen</a:t>
            </a:r>
            <a:r>
              <a:rPr lang="en-US" sz="11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Button Remove EXCHANGE Add to Cart disactivated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1DF20E-C0BD-38D2-0760-BD34FADCB3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811"/>
          <a:stretch/>
        </p:blipFill>
        <p:spPr>
          <a:xfrm>
            <a:off x="0" y="1233285"/>
            <a:ext cx="9144000" cy="342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87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300132"/>
              </p:ext>
            </p:extLst>
          </p:nvPr>
        </p:nvGraphicFramePr>
        <p:xfrm>
          <a:off x="311150" y="1437685"/>
          <a:ext cx="8521700" cy="23336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572029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636792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344408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398667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DF-03 | HP-006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action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Button: Name (A to Z)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CSD-7 As a buyer, I want to be able to open the homepage and see the list of offered products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User is</a:t>
                      </a:r>
                      <a:r>
                        <a:rPr lang="id-ID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1" i="0" u="none" strike="noStrike" dirty="0" err="1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b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want to sort products by name, but when they click the “Name (A to Z)” button, nothing happens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create login page with 3 components: Username text field, Password text field, and login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Create homepage showcasing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are able to see the homepage with all the image products distortion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click dropdown list button that can be sort the list of product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open Web application chrome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username: problem_user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Password: secre_sauce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User click button Dropdown list "Name (A to Z)"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successfully shorting the product by clicking button "Name (A to Z)"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PROBLEM_USER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didn't have action when click the button "Name (A to Z)"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506075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: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12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Componen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Integration Test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2838519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276475" y="703314"/>
            <a:ext cx="686752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 – EVIDANCE: 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No action </a:t>
            </a:r>
            <a:r>
              <a:rPr lang="en-US" sz="16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componen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Button: Name (A to Z)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E69106-F743-B10A-5329-5C5213772D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012" b="13526"/>
          <a:stretch/>
        </p:blipFill>
        <p:spPr>
          <a:xfrm>
            <a:off x="347867" y="1161025"/>
            <a:ext cx="7039778" cy="388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5B004B-6032-6A53-86FA-23F158405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984200"/>
              </p:ext>
            </p:extLst>
          </p:nvPr>
        </p:nvGraphicFramePr>
        <p:xfrm>
          <a:off x="311150" y="1437685"/>
          <a:ext cx="8521700" cy="24708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7471">
                  <a:extLst>
                    <a:ext uri="{9D8B030D-6E8A-4147-A177-3AD203B41FA5}">
                      <a16:colId xmlns:a16="http://schemas.microsoft.com/office/drawing/2014/main" val="3448406747"/>
                    </a:ext>
                  </a:extLst>
                </a:gridCol>
                <a:gridCol w="629179">
                  <a:extLst>
                    <a:ext uri="{9D8B030D-6E8A-4147-A177-3AD203B41FA5}">
                      <a16:colId xmlns:a16="http://schemas.microsoft.com/office/drawing/2014/main" val="129777322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5726999"/>
                    </a:ext>
                  </a:extLst>
                </a:gridCol>
                <a:gridCol w="1123950">
                  <a:extLst>
                    <a:ext uri="{9D8B030D-6E8A-4147-A177-3AD203B41FA5}">
                      <a16:colId xmlns:a16="http://schemas.microsoft.com/office/drawing/2014/main" val="2720564170"/>
                    </a:ext>
                  </a:extLst>
                </a:gridCol>
                <a:gridCol w="512967">
                  <a:extLst>
                    <a:ext uri="{9D8B030D-6E8A-4147-A177-3AD203B41FA5}">
                      <a16:colId xmlns:a16="http://schemas.microsoft.com/office/drawing/2014/main" val="6207659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2600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11288338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416658648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1516693353"/>
                    </a:ext>
                  </a:extLst>
                </a:gridCol>
                <a:gridCol w="1004683">
                  <a:extLst>
                    <a:ext uri="{9D8B030D-6E8A-4147-A177-3AD203B41FA5}">
                      <a16:colId xmlns:a16="http://schemas.microsoft.com/office/drawing/2014/main" val="639921290"/>
                    </a:ext>
                  </a:extLst>
                </a:gridCol>
              </a:tblGrid>
              <a:tr h="276259"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ID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Title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User Story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Defect Description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Priority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Saverity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Pre-Condition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Replication Step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Expected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800" b="1" u="none" strike="noStrike" dirty="0">
                          <a:solidFill>
                            <a:srgbClr val="007668"/>
                          </a:solidFill>
                          <a:effectLst/>
                          <a:highlight>
                            <a:srgbClr val="F2F2F2"/>
                          </a:highlight>
                        </a:rPr>
                        <a:t>Actual Result</a:t>
                      </a:r>
                      <a:endParaRPr lang="id-ID" sz="800" b="1" i="0" u="none" strike="noStrike" dirty="0">
                        <a:solidFill>
                          <a:srgbClr val="007668"/>
                        </a:solidFill>
                        <a:effectLst/>
                        <a:highlight>
                          <a:srgbClr val="F2F2F2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362" marR="3362" marT="3362" marB="0" anchor="ctr"/>
                </a:tc>
                <a:extLst>
                  <a:ext uri="{0D108BD9-81ED-4DB2-BD59-A6C34878D82A}">
                    <a16:rowId xmlns:a16="http://schemas.microsoft.com/office/drawing/2014/main" val="3895897244"/>
                  </a:ext>
                </a:extLst>
              </a:tr>
              <a:tr h="638791"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DF-04 | HP-007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Getting Notification Error after clicked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button: Name (A to Z)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CSD-7 As a buyer, I want to be able to open the homepage and see the list of offered products</a:t>
                      </a:r>
                      <a:endParaRPr lang="en-US" sz="9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d-ID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User is</a:t>
                      </a:r>
                      <a:r>
                        <a:rPr lang="id-ID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1" i="0" u="none" strike="noStrike" dirty="0" err="1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, 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want to sort products by name, but when they click the “Name (A to Z)” button, display error message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Minor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are in the login page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 create login page with 3 components: Username text field, Password text field, and login text field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Create homepage showcasing all the offered products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 Users click dropdown list button that can be sort the list of product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 User open Web application chrome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 type the link https://www.saucedemo.com/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 Enter the username: error_user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 Enter the Password: secret_sauce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 Click The button Login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 Click dropdown button</a:t>
                      </a:r>
                      <a:b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id-ID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 Users click button Drpdown list "Name (A to Z)"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ERROR__USER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successfully shorting the product by clicking button "Name (A to Z)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ERROR_USER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: Getting Notification "Sorting is Broken! This Error has been reported to Backtrace"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1316460"/>
                  </a:ext>
                </a:extLst>
              </a:tr>
            </a:tbl>
          </a:graphicData>
        </a:graphic>
      </p:graphicFrame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4B9FA933-4804-48A9-B880-6BB716161C7A}"/>
              </a:ext>
            </a:extLst>
          </p:cNvPr>
          <p:cNvSpPr txBox="1"/>
          <p:nvPr/>
        </p:nvSpPr>
        <p:spPr>
          <a:xfrm>
            <a:off x="2276475" y="703314"/>
            <a:ext cx="3804836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</a:t>
            </a:r>
            <a:r>
              <a:rPr 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: System Integration Test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762585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604200"/>
          </a:xfrm>
          <a:prstGeom prst="rect">
            <a:avLst/>
          </a:prstGeom>
          <a:solidFill>
            <a:srgbClr val="007668"/>
          </a:solidFill>
          <a:ln w="9525" cap="flat" cmpd="sng">
            <a:solidFill>
              <a:srgbClr val="0076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300" dirty="0">
                <a:solidFill>
                  <a:schemeClr val="bg1"/>
                </a:solidFill>
                <a:latin typeface="Bebas Neue" panose="020B0606020202050201" pitchFamily="34" charset="0"/>
              </a:rPr>
              <a:t>Create DEFECT REPORTING</a:t>
            </a:r>
            <a:endParaRPr lang="id-ID" spc="300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1100" y="115350"/>
            <a:ext cx="928374" cy="3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54;p13">
            <a:extLst>
              <a:ext uri="{FF2B5EF4-FFF2-40B4-BE49-F238E27FC236}">
                <a16:creationId xmlns:a16="http://schemas.microsoft.com/office/drawing/2014/main" id="{5BF4EBB5-8261-9056-1581-C11455B98FB6}"/>
              </a:ext>
            </a:extLst>
          </p:cNvPr>
          <p:cNvSpPr txBox="1"/>
          <p:nvPr/>
        </p:nvSpPr>
        <p:spPr>
          <a:xfrm>
            <a:off x="347867" y="617763"/>
            <a:ext cx="172858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BugS</a:t>
            </a:r>
            <a:r>
              <a:rPr lang="en-US" sz="2800" dirty="0">
                <a:solidFill>
                  <a:srgbClr val="007668"/>
                </a:solidFill>
                <a:latin typeface="Bebas Neue"/>
                <a:ea typeface="Bebas Neue"/>
                <a:cs typeface="Bebas Neue"/>
                <a:sym typeface="Bebas Neue"/>
              </a:rPr>
              <a:t> report</a:t>
            </a:r>
            <a:endParaRPr lang="id-ID" sz="2800" dirty="0">
              <a:solidFill>
                <a:srgbClr val="007668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611B6B2F-51A1-921C-2F18-FA08C7FBA231}"/>
              </a:ext>
            </a:extLst>
          </p:cNvPr>
          <p:cNvSpPr txBox="1"/>
          <p:nvPr/>
        </p:nvSpPr>
        <p:spPr>
          <a:xfrm>
            <a:off x="2051949" y="703314"/>
            <a:ext cx="68675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id-ID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HOMEPAGE – EVIDANCE: 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Getting Notification Error after clicked </a:t>
            </a:r>
            <a:r>
              <a:rPr lang="en-US" sz="1200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componen</a:t>
            </a:r>
            <a:r>
              <a:rPr 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Lato" panose="020F0502020204030203" pitchFamily="34" charset="0"/>
              </a:rPr>
              <a:t> button: Name (A to Z)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  <a:ea typeface="Bebas Neue"/>
              <a:cs typeface="Bebas Neue"/>
              <a:sym typeface="Bebas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1BA30C-7750-8F99-7258-5B917304FB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529"/>
          <a:stretch/>
        </p:blipFill>
        <p:spPr>
          <a:xfrm>
            <a:off x="137817" y="1619479"/>
            <a:ext cx="8868365" cy="331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370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16703</TotalTime>
  <Words>5211</Words>
  <Application>Microsoft Office PowerPoint</Application>
  <PresentationFormat>On-screen Show (16:9)</PresentationFormat>
  <Paragraphs>620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Bebas Neue</vt:lpstr>
      <vt:lpstr>Roboto</vt:lpstr>
      <vt:lpstr>Inter</vt:lpstr>
      <vt:lpstr>Calibri</vt:lpstr>
      <vt:lpstr>Arial</vt:lpstr>
      <vt:lpstr>Lato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Azwar Tuang Karombang</cp:lastModifiedBy>
  <cp:revision>66</cp:revision>
  <dcterms:modified xsi:type="dcterms:W3CDTF">2024-05-22T11:07:10Z</dcterms:modified>
</cp:coreProperties>
</file>